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6" r:id="rId4"/>
    <p:sldId id="257" r:id="rId5"/>
    <p:sldId id="261" r:id="rId6"/>
    <p:sldId id="258" r:id="rId7"/>
    <p:sldId id="259" r:id="rId8"/>
    <p:sldId id="260" r:id="rId9"/>
    <p:sldId id="262" r:id="rId10"/>
    <p:sldId id="264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1D7-37E5-41A5-93D0-A952424908C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D248-FE2D-453F-91ED-595E1B5E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1D7-37E5-41A5-93D0-A952424908C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D248-FE2D-453F-91ED-595E1B5E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1D7-37E5-41A5-93D0-A952424908C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D248-FE2D-453F-91ED-595E1B5E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1D7-37E5-41A5-93D0-A952424908C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D248-FE2D-453F-91ED-595E1B5E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1D7-37E5-41A5-93D0-A952424908C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D248-FE2D-453F-91ED-595E1B5E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1D7-37E5-41A5-93D0-A952424908C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D248-FE2D-453F-91ED-595E1B5E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5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1D7-37E5-41A5-93D0-A952424908C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D248-FE2D-453F-91ED-595E1B5E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1D7-37E5-41A5-93D0-A952424908C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D248-FE2D-453F-91ED-595E1B5E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2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1D7-37E5-41A5-93D0-A952424908C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D248-FE2D-453F-91ED-595E1B5E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1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1D7-37E5-41A5-93D0-A952424908C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D248-FE2D-453F-91ED-595E1B5E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1D7-37E5-41A5-93D0-A952424908C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AD248-FE2D-453F-91ED-595E1B5E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91D7-37E5-41A5-93D0-A952424908C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D248-FE2D-453F-91ED-595E1B5EF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1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6016A64C-23B2-4496-B9A3-A55985139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1901" cy="5157192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CC09711-7E67-4A25-9ABF-EE27DEBAEF4A}"/>
              </a:ext>
            </a:extLst>
          </p:cNvPr>
          <p:cNvSpPr/>
          <p:nvPr/>
        </p:nvSpPr>
        <p:spPr>
          <a:xfrm>
            <a:off x="-26105" y="6166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VNI-Avo" pitchFamily="2" charset="0"/>
                <a:cs typeface="Arial-SGK-TV" pitchFamily="2" charset="0"/>
              </a:rPr>
              <a:t>UÛY BAN NHAÂN DAÂN QUAÄN 12</a:t>
            </a:r>
          </a:p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TRÖÔØNG TIEÅU HOÏC LYÙ TÖÏ TROÏNG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3F7026A-7DBA-4E0B-9EF8-C5B9A23935F3}"/>
              </a:ext>
            </a:extLst>
          </p:cNvPr>
          <p:cNvSpPr/>
          <p:nvPr/>
        </p:nvSpPr>
        <p:spPr>
          <a:xfrm>
            <a:off x="12099" y="171340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VNI-Avo" pitchFamily="2" charset="0"/>
                <a:cs typeface="Arial-SGK-TV" pitchFamily="2" charset="0"/>
              </a:rPr>
              <a:t>Tieáng Vieät 1</a:t>
            </a:r>
          </a:p>
          <a:p>
            <a:pPr algn="ctr"/>
            <a:endParaRPr lang="en-US" sz="2800" b="1">
              <a:solidFill>
                <a:schemeClr val="accent2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  <a:p>
            <a:pPr algn="ctr"/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Chuû ñeà 12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0012FDC-D821-4410-A6D4-CD6A1A1C80EF}"/>
              </a:ext>
            </a:extLst>
          </p:cNvPr>
          <p:cNvSpPr/>
          <p:nvPr/>
        </p:nvSpPr>
        <p:spPr>
          <a:xfrm>
            <a:off x="12099" y="3459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Baøi 4: ach each ich (tieát 1)</a:t>
            </a:r>
            <a:endParaRPr lang="en-US" sz="36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5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4" descr="Ảnh có chứa ảnh chụp màn hình, vẽ&#10;&#10;Mô tả được tạo tự động">
            <a:extLst>
              <a:ext uri="{FF2B5EF4-FFF2-40B4-BE49-F238E27FC236}">
                <a16:creationId xmlns:a16="http://schemas.microsoft.com/office/drawing/2014/main" id="{335403DC-E878-49ED-8249-C29B5BF68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1" y="0"/>
            <a:ext cx="89224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3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6304"/>
            <a:ext cx="1457657" cy="92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63" y="483518"/>
            <a:ext cx="2224845" cy="94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9662"/>
            <a:ext cx="1521590" cy="13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63" y="1779662"/>
            <a:ext cx="3592997" cy="143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7854"/>
            <a:ext cx="1368152" cy="111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63" y="3533427"/>
            <a:ext cx="1764532" cy="106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2354758" y="3524513"/>
            <a:ext cx="40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2444263" y="496304"/>
            <a:ext cx="40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2444263" y="1771079"/>
            <a:ext cx="40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107043" y="3557504"/>
            <a:ext cx="40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7903542" y="1783621"/>
            <a:ext cx="40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334373" y="521166"/>
            <a:ext cx="40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516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526667" y="13333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ung</a:t>
            </a:r>
            <a:endParaRPr lang="en-US" sz="4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740637" y="771550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kh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uûng</a:t>
            </a:r>
            <a:r>
              <a:rPr lang="en-US" sz="2800" b="1" dirty="0">
                <a:latin typeface="VNI-Avo" pitchFamily="2" charset="0"/>
                <a:cs typeface="Arial-SGK-TV" pitchFamily="2" charset="0"/>
              </a:rPr>
              <a:t> long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5514064" y="161081"/>
            <a:ext cx="1380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öng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219461" y="771550"/>
            <a:ext cx="2170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möùt</a:t>
            </a:r>
            <a:r>
              <a:rPr lang="en-US" sz="28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g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öøng</a:t>
            </a:r>
            <a:endParaRPr lang="en-US" sz="28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782634" y="1332991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t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öng</a:t>
            </a:r>
            <a:r>
              <a:rPr lang="en-US" sz="28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b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öøng</a:t>
            </a:r>
            <a:endParaRPr lang="en-US" sz="28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782634" y="1917766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vui</a:t>
            </a:r>
            <a:r>
              <a:rPr lang="en-US" sz="28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m</a:t>
            </a:r>
            <a:r>
              <a:rPr lang="en-US" sz="28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öøng</a:t>
            </a:r>
            <a:endParaRPr lang="en-US" sz="28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704869" y="1332991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troáng</a:t>
            </a:r>
            <a:r>
              <a:rPr lang="en-US" sz="28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uøng</a:t>
            </a:r>
            <a:r>
              <a:rPr lang="en-US" sz="28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t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uøng</a:t>
            </a:r>
            <a:endParaRPr lang="en-US" sz="28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704869" y="1856211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uøng</a:t>
            </a:r>
            <a:r>
              <a:rPr lang="en-US" sz="28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vui</a:t>
            </a:r>
            <a:r>
              <a:rPr lang="en-US" sz="28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latin typeface="VNI-Avo" pitchFamily="2" charset="0"/>
                <a:cs typeface="Arial-SGK-TV" pitchFamily="2" charset="0"/>
              </a:rPr>
              <a:t>chôi</a:t>
            </a:r>
            <a:endParaRPr lang="en-US" sz="28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2571750"/>
            <a:ext cx="8064896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b="1" dirty="0" err="1">
                <a:latin typeface="VNI-Avo" pitchFamily="2" charset="0"/>
              </a:rPr>
              <a:t>Teát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trung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thu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ba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daãn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beù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ra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phoá</a:t>
            </a:r>
            <a:r>
              <a:rPr lang="en-US" sz="2800" b="1" dirty="0">
                <a:latin typeface="VNI-Avo" pitchFamily="2" charset="0"/>
              </a:rPr>
              <a:t>. </a:t>
            </a:r>
            <a:r>
              <a:rPr lang="en-US" sz="2800" b="1" dirty="0" err="1">
                <a:latin typeface="VNI-Avo" pitchFamily="2" charset="0"/>
              </a:rPr>
              <a:t>Beù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maûi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meâ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nhìn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nhöõng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caùi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ñeøn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loàng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röïc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rôõ</a:t>
            </a:r>
            <a:r>
              <a:rPr lang="en-US" sz="2800" b="1" dirty="0">
                <a:latin typeface="VNI-Avo" pitchFamily="2" charset="0"/>
              </a:rPr>
              <a:t>. Ba </a:t>
            </a:r>
            <a:r>
              <a:rPr lang="en-US" sz="2800" b="1" dirty="0" err="1">
                <a:latin typeface="VNI-Avo" pitchFamily="2" charset="0"/>
              </a:rPr>
              <a:t>mua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cho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beù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moät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caùi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ñeøn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oâng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sao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maøu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ñoû</a:t>
            </a:r>
            <a:r>
              <a:rPr lang="en-US" sz="2800" b="1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4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9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627534"/>
            <a:ext cx="689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B0F0"/>
                </a:solidFill>
                <a:latin typeface="VNI-Avo" pitchFamily="2" charset="0"/>
              </a:rPr>
              <a:t>Baøi</a:t>
            </a:r>
            <a:r>
              <a:rPr lang="en-US" b="1" dirty="0">
                <a:solidFill>
                  <a:srgbClr val="00B0F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9792" y="406309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VNI-Avo" pitchFamily="2" charset="0"/>
              </a:rPr>
              <a:t>ach     </a:t>
            </a:r>
            <a:r>
              <a:rPr lang="en-US" sz="3200" b="1" dirty="0" err="1">
                <a:solidFill>
                  <a:schemeClr val="bg1"/>
                </a:solidFill>
                <a:latin typeface="VNI-Avo" pitchFamily="2" charset="0"/>
              </a:rPr>
              <a:t>eâch</a:t>
            </a:r>
            <a:r>
              <a:rPr lang="en-US" sz="3200" b="1" dirty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3200" b="1" dirty="0" err="1">
                <a:solidFill>
                  <a:schemeClr val="bg1"/>
                </a:solidFill>
                <a:latin typeface="VNI-Avo" pitchFamily="2" charset="0"/>
              </a:rPr>
              <a:t>ich</a:t>
            </a:r>
            <a:endParaRPr lang="en-US" sz="32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515966"/>
            <a:ext cx="8928992" cy="4320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VNI-Avo" pitchFamily="2" charset="0"/>
              </a:rPr>
              <a:t>Vui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ích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quyeån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aùch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aùch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ñeøn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troáng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eách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muõi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eách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maøu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</a:t>
            </a:r>
            <a:r>
              <a:rPr lang="en-US" dirty="0" err="1">
                <a:solidFill>
                  <a:srgbClr val="FF0000"/>
                </a:solidFill>
                <a:latin typeface="VNI-Avo" pitchFamily="2" charset="0"/>
              </a:rPr>
              <a:t>ích</a:t>
            </a:r>
            <a:endParaRPr lang="en-US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9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567226" y="137850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ich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6321802" y="1445103"/>
            <a:ext cx="2136782" cy="584498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lòch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796136" y="2190701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tôø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lòch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7346409" y="892178"/>
            <a:ext cx="1112175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ich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6321802" y="882363"/>
            <a:ext cx="993105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842724" y="1445103"/>
            <a:ext cx="1224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ich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7020272" y="219521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ich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3633027" y="15472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eâch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3387603" y="1461978"/>
            <a:ext cx="2136782" cy="584498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eách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2861937" y="220757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troáng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eách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4412210" y="909053"/>
            <a:ext cx="1112175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eâch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3387603" y="899238"/>
            <a:ext cx="993105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3851920" y="1464476"/>
            <a:ext cx="1224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eâch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4355976" y="2212091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eâch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785589" y="128439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ach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68F62BC8-5E67-4867-9E3E-9D834B2C08B5}"/>
              </a:ext>
            </a:extLst>
          </p:cNvPr>
          <p:cNvSpPr/>
          <p:nvPr/>
        </p:nvSpPr>
        <p:spPr>
          <a:xfrm>
            <a:off x="540165" y="1435692"/>
            <a:ext cx="2136782" cy="584498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saùch</a:t>
            </a:r>
            <a:endParaRPr lang="en-US" sz="3200" b="1" dirty="0">
              <a:solidFill>
                <a:schemeClr val="tx1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14499" y="2181290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bìa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saùch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539708E-1575-4D64-B2EC-13A2822BCA61}"/>
              </a:ext>
            </a:extLst>
          </p:cNvPr>
          <p:cNvSpPr/>
          <p:nvPr/>
        </p:nvSpPr>
        <p:spPr>
          <a:xfrm>
            <a:off x="1564772" y="882767"/>
            <a:ext cx="1112175" cy="553212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ach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48175217-B4C0-43D0-8203-73D755450133}"/>
              </a:ext>
            </a:extLst>
          </p:cNvPr>
          <p:cNvSpPr/>
          <p:nvPr/>
        </p:nvSpPr>
        <p:spPr>
          <a:xfrm>
            <a:off x="540165" y="872952"/>
            <a:ext cx="993105" cy="552450"/>
          </a:xfrm>
          <a:prstGeom prst="rect">
            <a:avLst/>
          </a:prstGeom>
          <a:solidFill>
            <a:srgbClr val="BFE2DB"/>
          </a:solidFill>
          <a:ln w="19050">
            <a:solidFill>
              <a:srgbClr val="F2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VNI-Avo" pitchFamily="2" charset="0"/>
                <a:cs typeface="Arial-SGK-TV" pitchFamily="2" charset="0"/>
              </a:rPr>
              <a:t>s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115617" y="1438190"/>
            <a:ext cx="1224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ach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403648" y="2185805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ach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4" y="2792351"/>
            <a:ext cx="24288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20" y="2868549"/>
            <a:ext cx="22383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17" y="2779991"/>
            <a:ext cx="17335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93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681229" y="1429033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VNI-Avo" pitchFamily="2" charset="0"/>
                <a:cs typeface="Arial-SGK-TV" pitchFamily="2" charset="0"/>
              </a:rPr>
              <a:t>ich</a:t>
            </a:r>
            <a:endParaRPr lang="en-US" sz="60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3747030" y="1445908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VNI-Avo" pitchFamily="2" charset="0"/>
                <a:cs typeface="Arial-SGK-TV" pitchFamily="2" charset="0"/>
              </a:rPr>
              <a:t>eâch</a:t>
            </a:r>
            <a:endParaRPr lang="en-US" sz="60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899592" y="1419622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VNI-Avo" pitchFamily="2" charset="0"/>
                <a:cs typeface="Arial-SGK-TV" pitchFamily="2" charset="0"/>
              </a:rPr>
              <a:t>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732240" y="1419622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ch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1187624" y="1419622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ch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3995936" y="1419622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ch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448"/>
            <a:ext cx="9019479" cy="502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67544" y="741933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VNI-Avo" pitchFamily="2" charset="0"/>
                <a:cs typeface="Arial-SGK-TV" pitchFamily="2" charset="0"/>
              </a:rPr>
              <a:t>vui</a:t>
            </a:r>
            <a:r>
              <a:rPr lang="en-US" sz="24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VNI-Avo" pitchFamily="2" charset="0"/>
                <a:cs typeface="Arial-SGK-TV" pitchFamily="2" charset="0"/>
              </a:rPr>
              <a:t>thích</a:t>
            </a:r>
            <a:endParaRPr lang="en-US" sz="24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3779912" y="699540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VNI-Avo" pitchFamily="2" charset="0"/>
                <a:cs typeface="Arial-SGK-TV" pitchFamily="2" charset="0"/>
              </a:rPr>
              <a:t>voøng</a:t>
            </a:r>
            <a:r>
              <a:rPr lang="en-US" sz="24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VNI-Avo" pitchFamily="2" charset="0"/>
                <a:cs typeface="Arial-SGK-TV" pitchFamily="2" charset="0"/>
              </a:rPr>
              <a:t>ngoïc</a:t>
            </a:r>
            <a:r>
              <a:rPr lang="en-US" sz="24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VNI-Avo" pitchFamily="2" charset="0"/>
                <a:cs typeface="Arial-SGK-TV" pitchFamily="2" charset="0"/>
              </a:rPr>
              <a:t>bích</a:t>
            </a:r>
            <a:endParaRPr lang="en-US" sz="24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827584" y="4198317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VNI-Avo" pitchFamily="2" charset="0"/>
                <a:cs typeface="Arial-SGK-TV" pitchFamily="2" charset="0"/>
              </a:rPr>
              <a:t>keïo</a:t>
            </a:r>
            <a:r>
              <a:rPr lang="en-US" sz="24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VNI-Avo" pitchFamily="2" charset="0"/>
                <a:cs typeface="Arial-SGK-TV" pitchFamily="2" charset="0"/>
              </a:rPr>
              <a:t>maïch</a:t>
            </a:r>
            <a:r>
              <a:rPr lang="en-US" sz="24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VNI-Avo" pitchFamily="2" charset="0"/>
                <a:cs typeface="Arial-SGK-TV" pitchFamily="2" charset="0"/>
              </a:rPr>
              <a:t>nha</a:t>
            </a:r>
            <a:endParaRPr lang="en-US" sz="24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4572000" y="4126309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VNI-Avo" pitchFamily="2" charset="0"/>
                <a:cs typeface="Arial-SGK-TV" pitchFamily="2" charset="0"/>
              </a:rPr>
              <a:t>maét</a:t>
            </a:r>
            <a:r>
              <a:rPr lang="en-US" sz="24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VNI-Avo" pitchFamily="2" charset="0"/>
                <a:cs typeface="Arial-SGK-TV" pitchFamily="2" charset="0"/>
              </a:rPr>
              <a:t>xeách</a:t>
            </a:r>
            <a:endParaRPr lang="en-US" sz="2400" b="1" dirty="0">
              <a:latin typeface="VNI-Avo" pitchFamily="2" charset="0"/>
              <a:cs typeface="Arial-SGK-TV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23728" y="1161205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00192" y="1141310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40980" y="4659982"/>
            <a:ext cx="530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14244" y="4515966"/>
            <a:ext cx="517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12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0" y="555526"/>
            <a:ext cx="89424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123728" y="2643758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05596" y="321982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68144" y="321982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352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1012"/>
            <a:ext cx="828092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831546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567226" y="137850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ich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973034" y="84573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tôø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l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òch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3832798" y="15472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eâch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3215733" y="702066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troáng</a:t>
            </a:r>
            <a:r>
              <a:rPr lang="en-US" sz="40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eách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785589" y="128439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ach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191397" y="83632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bìa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s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aùch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922077" y="1409952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vui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th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ích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539138" y="1994727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voøng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ngoïc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b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ích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181772" y="1430511"/>
            <a:ext cx="3300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keïo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m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aïch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nha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3241381" y="1474523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maét</a:t>
            </a:r>
            <a:r>
              <a:rPr lang="en-US" sz="3200" b="1" dirty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x</a:t>
            </a:r>
            <a:r>
              <a:rPr lang="en-US" sz="3200" b="1" dirty="0" err="1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eách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398" y="2715766"/>
            <a:ext cx="8755016" cy="20882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VNI-Avo" pitchFamily="2" charset="0"/>
              </a:rPr>
              <a:t>Beù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cuøng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baøy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coã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Trung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thu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Meï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baøy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hoàng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maõng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caàu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keïo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</a:t>
            </a:r>
            <a:r>
              <a:rPr lang="en-US" sz="3200" dirty="0" err="1">
                <a:solidFill>
                  <a:srgbClr val="FF0000"/>
                </a:solidFill>
                <a:latin typeface="VNI-Avo" pitchFamily="2" charset="0"/>
              </a:rPr>
              <a:t>aïch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</a:t>
            </a:r>
            <a:r>
              <a:rPr lang="en-US" sz="3200" dirty="0">
                <a:latin typeface="VNI-Avo" pitchFamily="2" charset="0"/>
              </a:rPr>
              <a:t>, … </a:t>
            </a:r>
            <a:r>
              <a:rPr lang="en-US" sz="3200" dirty="0" err="1">
                <a:latin typeface="VNI-Avo" pitchFamily="2" charset="0"/>
              </a:rPr>
              <a:t>Beù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ñeå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ñeøn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oâng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sao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troáng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VNI-Avo" pitchFamily="2" charset="0"/>
              </a:rPr>
              <a:t>eách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beân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baøn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roài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ích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thuù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chôø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ñôïi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phaù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coã</a:t>
            </a:r>
            <a:r>
              <a:rPr lang="en-US" sz="32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26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206</Words>
  <Application>Microsoft Office PowerPoint</Application>
  <PresentationFormat>Trình chiếu Trên màn hình (16:9)</PresentationFormat>
  <Paragraphs>66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5" baseType="lpstr">
      <vt:lpstr>Arial</vt:lpstr>
      <vt:lpstr>Calibri</vt:lpstr>
      <vt:lpstr>VNI-Avo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Vip586</cp:lastModifiedBy>
  <cp:revision>10</cp:revision>
  <dcterms:created xsi:type="dcterms:W3CDTF">2020-11-14T16:44:07Z</dcterms:created>
  <dcterms:modified xsi:type="dcterms:W3CDTF">2021-12-12T09:34:40Z</dcterms:modified>
</cp:coreProperties>
</file>